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2" r:id="rId10"/>
    <p:sldId id="263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680" autoAdjust="0"/>
  </p:normalViewPr>
  <p:slideViewPr>
    <p:cSldViewPr>
      <p:cViewPr varScale="1">
        <p:scale>
          <a:sx n="71" d="100"/>
          <a:sy n="71" d="100"/>
        </p:scale>
        <p:origin x="111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86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572000" y="2133600"/>
            <a:ext cx="4114800" cy="3992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4040188" cy="4572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66999"/>
            <a:ext cx="4040188" cy="3459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133600"/>
            <a:ext cx="4041775" cy="4572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6999"/>
            <a:ext cx="4041775" cy="3459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final_color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621506" y="609601"/>
            <a:ext cx="7772400" cy="457200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eu_flag_co_funded_pos_[rgb]_right.jpg"/>
          <p:cNvPicPr/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3600" kern="0" dirty="0" smtClean="0">
          <a:solidFill>
            <a:srgbClr val="002060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4200" y="2971800"/>
            <a:ext cx="2895600" cy="13716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25328"/>
            <a:ext cx="6400800" cy="1143000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Quality Assurance Committee</a:t>
            </a:r>
            <a:endParaRPr lang="bs-Latn-BA" sz="2800" b="1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572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Dr Sally Priest, Flood Hazard Research Centre</a:t>
            </a:r>
          </a:p>
          <a:p>
            <a:r>
              <a:rPr lang="en-GB" sz="2400">
                <a:solidFill>
                  <a:srgbClr val="002060"/>
                </a:solidFill>
                <a:latin typeface="Book Antiqua" panose="02040602050305030304" pitchFamily="18" charset="0"/>
              </a:rPr>
              <a:t>o</a:t>
            </a:r>
            <a:r>
              <a:rPr lang="en-GB" sz="2400" smtClean="0">
                <a:solidFill>
                  <a:srgbClr val="002060"/>
                </a:solidFill>
                <a:latin typeface="Book Antiqua" panose="02040602050305030304" pitchFamily="18" charset="0"/>
              </a:rPr>
              <a:t>n behalf of the QAC</a:t>
            </a:r>
            <a:endParaRPr lang="bs-Latn-BA" sz="2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352800" y="3733800"/>
            <a:ext cx="232568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228600"/>
            <a:ext cx="2362200" cy="762000"/>
          </a:xfrm>
          <a:prstGeom prst="rect">
            <a:avLst/>
          </a:prstGeom>
        </p:spPr>
      </p:pic>
      <p:sp>
        <p:nvSpPr>
          <p:cNvPr id="16" name="Title 1"/>
          <p:cNvSpPr txBox="1">
            <a:spLocks/>
          </p:cNvSpPr>
          <p:nvPr/>
        </p:nvSpPr>
        <p:spPr>
          <a:xfrm>
            <a:off x="685800" y="52578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6</a:t>
            </a:r>
            <a:r>
              <a:rPr lang="en-GB" sz="1800" baseline="30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en-GB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April 2017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026" name="Picture 2" descr="http://www.natrisk.ni.ac.rs/images/logos/tu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5894798"/>
            <a:ext cx="641435" cy="810802"/>
          </a:xfrm>
          <a:prstGeom prst="rect">
            <a:avLst/>
          </a:prstGeom>
          <a:noFill/>
        </p:spPr>
      </p:pic>
      <p:pic>
        <p:nvPicPr>
          <p:cNvPr id="1028" name="Picture 4" descr="http://www.natrisk.ni.ac.rs/images/logos/uniN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6096000"/>
            <a:ext cx="685800" cy="685800"/>
          </a:xfrm>
          <a:prstGeom prst="rect">
            <a:avLst/>
          </a:prstGeom>
          <a:noFill/>
        </p:spPr>
      </p:pic>
      <p:pic>
        <p:nvPicPr>
          <p:cNvPr id="1030" name="Picture 6" descr="http://www.natrisk.ni.ac.rs/images/logos/boku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14400" y="5943600"/>
            <a:ext cx="914400" cy="914400"/>
          </a:xfrm>
          <a:prstGeom prst="rect">
            <a:avLst/>
          </a:prstGeom>
          <a:noFill/>
        </p:spPr>
      </p:pic>
      <p:pic>
        <p:nvPicPr>
          <p:cNvPr id="1032" name="Picture 8" descr="http://www.natrisk.ni.ac.rs/images/logos/Middlesex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12524" y="6096000"/>
            <a:ext cx="625876" cy="685800"/>
          </a:xfrm>
          <a:prstGeom prst="rect">
            <a:avLst/>
          </a:prstGeom>
          <a:noFill/>
        </p:spPr>
      </p:pic>
      <p:pic>
        <p:nvPicPr>
          <p:cNvPr id="1034" name="Picture 10" descr="http://www.natrisk.ni.ac.rs/images/logos/kpa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14600" y="6019800"/>
            <a:ext cx="609600" cy="751561"/>
          </a:xfrm>
          <a:prstGeom prst="rect">
            <a:avLst/>
          </a:prstGeom>
          <a:noFill/>
        </p:spPr>
      </p:pic>
      <p:pic>
        <p:nvPicPr>
          <p:cNvPr id="1036" name="Picture 12" descr="http://www.natrisk.ni.ac.rs/images/logos/prUNI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80579" y="6096000"/>
            <a:ext cx="553221" cy="609600"/>
          </a:xfrm>
          <a:prstGeom prst="rect">
            <a:avLst/>
          </a:prstGeom>
          <a:noFill/>
        </p:spPr>
      </p:pic>
      <p:pic>
        <p:nvPicPr>
          <p:cNvPr id="1038" name="Picture 14" descr="http://www.natrisk.ni.ac.rs/images/logos/uns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10000" y="6096000"/>
            <a:ext cx="609600" cy="609600"/>
          </a:xfrm>
          <a:prstGeom prst="rect">
            <a:avLst/>
          </a:prstGeom>
          <a:noFill/>
        </p:spPr>
      </p:pic>
      <p:pic>
        <p:nvPicPr>
          <p:cNvPr id="1040" name="Picture 16" descr="http://www.natrisk.ni.ac.rs/images/logos/muprs.pn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495800" y="6096000"/>
            <a:ext cx="533400" cy="603850"/>
          </a:xfrm>
          <a:prstGeom prst="rect">
            <a:avLst/>
          </a:prstGeom>
          <a:noFill/>
        </p:spPr>
      </p:pic>
      <p:pic>
        <p:nvPicPr>
          <p:cNvPr id="1042" name="Picture 18" descr="http://www.natrisk.ni.ac.rs/images/logos/vts.pn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121166" y="6096000"/>
            <a:ext cx="593834" cy="609600"/>
          </a:xfrm>
          <a:prstGeom prst="rect">
            <a:avLst/>
          </a:prstGeom>
          <a:noFill/>
        </p:spPr>
      </p:pic>
      <p:pic>
        <p:nvPicPr>
          <p:cNvPr id="1044" name="Picture 20" descr="http://www.natrisk.ni.ac.rs/images/logos/uniME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791200" y="6096000"/>
            <a:ext cx="609599" cy="609600"/>
          </a:xfrm>
          <a:prstGeom prst="rect">
            <a:avLst/>
          </a:prstGeom>
          <a:noFill/>
        </p:spPr>
      </p:pic>
      <p:pic>
        <p:nvPicPr>
          <p:cNvPr id="1046" name="Picture 22" descr="http://www.natrisk.ni.ac.rs/images/logos/uniOBUDA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400800" y="5943600"/>
            <a:ext cx="627529" cy="762000"/>
          </a:xfrm>
          <a:prstGeom prst="rect">
            <a:avLst/>
          </a:prstGeom>
          <a:noFill/>
        </p:spPr>
      </p:pic>
      <p:pic>
        <p:nvPicPr>
          <p:cNvPr id="1050" name="Picture 26" descr="http://www.natrisk.ni.ac.rs/images/logos/RHMZ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85235" y="6019800"/>
            <a:ext cx="685799" cy="685799"/>
          </a:xfrm>
          <a:prstGeom prst="rect">
            <a:avLst/>
          </a:prstGeom>
          <a:noFill/>
        </p:spPr>
      </p:pic>
      <p:pic>
        <p:nvPicPr>
          <p:cNvPr id="2" name="Picture 1" descr="UO grb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010400" y="6091471"/>
            <a:ext cx="533400" cy="614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1199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</p:spPr>
        <p:txBody>
          <a:bodyPr/>
          <a:lstStyle/>
          <a:p>
            <a:r>
              <a:rPr lang="en-GB" dirty="0" smtClean="0"/>
              <a:t>Some 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34400" cy="4756150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Project dissemination and awareness</a:t>
            </a:r>
          </a:p>
          <a:p>
            <a:pPr lvl="1"/>
            <a:r>
              <a:rPr lang="en-GB" dirty="0" smtClean="0"/>
              <a:t>No evidence/activities outside the project scope to raise awareness level of relevant institutions and initiate project changes in local and national governments towards managing natural disaster risks;</a:t>
            </a:r>
          </a:p>
          <a:p>
            <a:pPr lvl="1"/>
            <a:r>
              <a:rPr lang="en-GB" dirty="0" smtClean="0"/>
              <a:t>Influencing practice – project should also realise or initiating a new strategy or procedure on risk management, by introducing project concepts/expertise to be built into national strategies and action plans;</a:t>
            </a:r>
          </a:p>
          <a:p>
            <a:pPr lvl="1"/>
            <a:r>
              <a:rPr lang="en-GB" dirty="0" smtClean="0"/>
              <a:t>A final dissemination event – include a more general audience (e.g. other WB universities/countries) to ensure a wider promotion of the project and its achievements. To improve regional co-operation/visibility;</a:t>
            </a:r>
          </a:p>
          <a:p>
            <a:pPr lvl="1"/>
            <a:r>
              <a:rPr lang="en-GB" dirty="0" smtClean="0"/>
              <a:t>Dissemination activities should also be used to motivate prospective students – e.g. open dates/promotional activities to raise awareness of the new programmes;</a:t>
            </a:r>
          </a:p>
          <a:p>
            <a:pPr lvl="1"/>
            <a:r>
              <a:rPr lang="en-GB" dirty="0" smtClean="0"/>
              <a:t>Some material is only available in Serbian – translating into English would increase the visibility of the project results.</a:t>
            </a:r>
          </a:p>
          <a:p>
            <a:pPr lvl="1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3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</p:spPr>
        <p:txBody>
          <a:bodyPr/>
          <a:lstStyle/>
          <a:p>
            <a:r>
              <a:rPr lang="en-GB" dirty="0" smtClean="0"/>
              <a:t>Some 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3999"/>
            <a:ext cx="8763000" cy="5197475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 smtClean="0"/>
              <a:t>Consideration of project impact</a:t>
            </a:r>
          </a:p>
          <a:p>
            <a:pPr lvl="1"/>
            <a:r>
              <a:rPr lang="en-GB" dirty="0" smtClean="0"/>
              <a:t>To measure impact – suggests we need to compare before and after – but that data is lacking.  Therefore recommendation is to undertake a questionnaire among relevant stakeholders to evaluate their level of preparedness – then a second one to evaluate the enhanced competencies through practical training and seminars</a:t>
            </a:r>
          </a:p>
          <a:p>
            <a:pPr lvl="2"/>
            <a:r>
              <a:rPr lang="en-GB" dirty="0" smtClean="0"/>
              <a:t>Link to </a:t>
            </a:r>
            <a:r>
              <a:rPr lang="en-GB" dirty="0" smtClean="0"/>
              <a:t>WP3.1</a:t>
            </a:r>
            <a:endParaRPr lang="en-GB" dirty="0"/>
          </a:p>
          <a:p>
            <a:endParaRPr lang="en-GB" dirty="0" smtClean="0"/>
          </a:p>
          <a:p>
            <a:r>
              <a:rPr lang="en-GB" b="1" dirty="0" smtClean="0"/>
              <a:t>Curricula </a:t>
            </a:r>
            <a:r>
              <a:rPr lang="en-GB" b="1" dirty="0"/>
              <a:t>content</a:t>
            </a:r>
          </a:p>
          <a:p>
            <a:pPr lvl="1"/>
            <a:r>
              <a:rPr lang="en-GB" dirty="0"/>
              <a:t>Add </a:t>
            </a:r>
            <a:r>
              <a:rPr lang="en-GB" dirty="0" smtClean="0"/>
              <a:t>to </a:t>
            </a:r>
            <a:r>
              <a:rPr lang="en-GB" dirty="0"/>
              <a:t>content in the curricula addressing how to realise resilient communication services protecting end-user applications in the case of disasters;</a:t>
            </a:r>
          </a:p>
          <a:p>
            <a:pPr lvl="1"/>
            <a:r>
              <a:rPr lang="en-GB" dirty="0"/>
              <a:t>Recommend to put an accent on human initiated disasters, not just natural disasters</a:t>
            </a:r>
            <a:r>
              <a:rPr lang="en-GB" dirty="0" smtClean="0"/>
              <a:t>;</a:t>
            </a:r>
          </a:p>
          <a:p>
            <a:endParaRPr lang="en-GB" dirty="0"/>
          </a:p>
          <a:p>
            <a:r>
              <a:rPr lang="en-GB" b="1" dirty="0" smtClean="0"/>
              <a:t>Procedural/project management</a:t>
            </a:r>
          </a:p>
          <a:p>
            <a:pPr lvl="1"/>
            <a:r>
              <a:rPr lang="en-GB" sz="2200" dirty="0" smtClean="0"/>
              <a:t>Recommend reporting on the selection criteria/methodology of selection for all participants within the realised activities – in order to communicate whether the main target audience </a:t>
            </a:r>
            <a:r>
              <a:rPr lang="en-GB" sz="2200" dirty="0" smtClean="0"/>
              <a:t>is clear and has been recruited;</a:t>
            </a:r>
            <a:endParaRPr lang="en-GB" sz="2200" dirty="0" smtClean="0"/>
          </a:p>
          <a:p>
            <a:pPr lvl="1"/>
            <a:r>
              <a:rPr lang="en-GB" sz="2200" dirty="0" smtClean="0"/>
              <a:t>Recommended a more systematic and documented way of reporting that the quality management strategy has been delivered; - link to Quality Control Plan – </a:t>
            </a:r>
            <a:r>
              <a:rPr lang="en-GB" sz="2200" dirty="0" smtClean="0"/>
              <a:t>WP5.2;</a:t>
            </a:r>
            <a:endParaRPr lang="en-GB" sz="2200" dirty="0" smtClean="0"/>
          </a:p>
          <a:p>
            <a:pPr lvl="1"/>
            <a:r>
              <a:rPr lang="en-GB" sz="2200" dirty="0" smtClean="0"/>
              <a:t>Equipment – detail needed about what has been purchased and information about the distribution of handbooks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50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</p:spPr>
        <p:txBody>
          <a:bodyPr/>
          <a:lstStyle/>
          <a:p>
            <a:r>
              <a:rPr lang="en-GB" dirty="0" smtClean="0"/>
              <a:t>Some 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32350"/>
          </a:xfrm>
        </p:spPr>
        <p:txBody>
          <a:bodyPr>
            <a:normAutofit/>
          </a:bodyPr>
          <a:lstStyle/>
          <a:p>
            <a:r>
              <a:rPr lang="en-GB" b="1" dirty="0" smtClean="0"/>
              <a:t>Sustainability</a:t>
            </a:r>
          </a:p>
          <a:p>
            <a:pPr lvl="1"/>
            <a:r>
              <a:rPr lang="en-GB" dirty="0"/>
              <a:t>More effort should be made to enable work positions for prospective students – increase motivation, and therefore, sustainability of the programmes.  Suggest that this can be achieved through the initiation of a development strategy which would organise administrative/institutional support of managing the natural disaster </a:t>
            </a:r>
            <a:r>
              <a:rPr lang="en-GB" dirty="0" smtClean="0"/>
              <a:t>risks;</a:t>
            </a:r>
          </a:p>
          <a:p>
            <a:pPr lvl="1"/>
            <a:r>
              <a:rPr lang="en-GB" dirty="0" smtClean="0"/>
              <a:t>Action plans needed to ensure financial sustainability and </a:t>
            </a:r>
            <a:r>
              <a:rPr lang="en-GB" dirty="0" smtClean="0"/>
              <a:t>maintain </a:t>
            </a:r>
            <a:r>
              <a:rPr lang="en-GB" dirty="0" smtClean="0"/>
              <a:t>that the university will continue to finance and organise the Masters curricula/trainings after the end of the project;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35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 Self Assessment reports (Annex Q)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196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Thank you for all delivering the reports on time;</a:t>
            </a:r>
          </a:p>
          <a:p>
            <a:r>
              <a:rPr lang="en-GB" dirty="0" smtClean="0"/>
              <a:t>Reports show awareness of remaining activities/deliverables over the next year;</a:t>
            </a:r>
          </a:p>
          <a:p>
            <a:r>
              <a:rPr lang="en-GB" dirty="0" smtClean="0"/>
              <a:t>Majority of tasks to date have been on track - Milan already identified those activities which are a threat (i.e. accreditation) and some of those a bit out of the control of the project;</a:t>
            </a:r>
          </a:p>
          <a:p>
            <a:endParaRPr lang="en-GB" dirty="0" smtClean="0"/>
          </a:p>
          <a:p>
            <a:r>
              <a:rPr lang="en-GB" dirty="0" smtClean="0"/>
              <a:t>WP2.5 – delay in equipment purchasing, recognised and a strategy to tackle – aims to be completed by end Sept 2018</a:t>
            </a:r>
          </a:p>
          <a:p>
            <a:r>
              <a:rPr lang="en-GB" dirty="0" smtClean="0"/>
              <a:t>One comment from WP6 – to encourage more materials to be delivered from the HEI websites;</a:t>
            </a:r>
          </a:p>
          <a:p>
            <a:r>
              <a:rPr lang="en-GB" dirty="0" smtClean="0"/>
              <a:t>WP7 – realisation of the Staff and Student </a:t>
            </a:r>
            <a:r>
              <a:rPr lang="en-GB" dirty="0"/>
              <a:t>M</a:t>
            </a:r>
            <a:r>
              <a:rPr lang="en-GB" dirty="0" smtClean="0"/>
              <a:t>obility;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615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Partner Self-Assessment reports (Annex R)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Partners all report high awareness of their responsibilities and progress towards project outcomes;</a:t>
            </a:r>
          </a:p>
          <a:p>
            <a:endParaRPr lang="en-GB" dirty="0"/>
          </a:p>
          <a:p>
            <a:r>
              <a:rPr lang="en-GB" dirty="0" smtClean="0"/>
              <a:t>No changes to the planned contributions </a:t>
            </a:r>
            <a:r>
              <a:rPr lang="en-GB" smtClean="0"/>
              <a:t>were reported.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Deliverable reporting (Annex 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Still behind on this – have not received Annex S from recent deliverables </a:t>
            </a:r>
          </a:p>
          <a:p>
            <a:r>
              <a:rPr lang="en-GB" dirty="0" smtClean="0"/>
              <a:t>Please can WP leaders check that when a deliverable is submitted that an Annex S is completed and submitted alongside it to the QAC team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2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Internal Quality Audit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general the partners reported very favourably about the project, its organisation and implementation – with few significant issues or comments raised;</a:t>
            </a:r>
          </a:p>
          <a:p>
            <a:r>
              <a:rPr lang="en-GB" dirty="0" smtClean="0"/>
              <a:t>76 questionnaires from individual respondents were returned during July and August 2018 (in comparison to 66 in 2017);</a:t>
            </a:r>
          </a:p>
          <a:p>
            <a:r>
              <a:rPr lang="en-GB" dirty="0" smtClean="0"/>
              <a:t>The overall average response to all statements was 4.67/5 in close comparison to the 4.63 scored in 2017;</a:t>
            </a:r>
          </a:p>
          <a:p>
            <a:r>
              <a:rPr lang="en-GB" dirty="0" smtClean="0"/>
              <a:t>All averages were in the Excellent category – with a range of between 4.03 and 4.89.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10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/>
          <a:lstStyle/>
          <a:p>
            <a:r>
              <a:rPr lang="en-GB" dirty="0" smtClean="0"/>
              <a:t>Internal Quality Audit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GB" dirty="0"/>
              <a:t>Relative scoring of the statements - focussing in on those statements which scored less highly/written comments</a:t>
            </a:r>
            <a:r>
              <a:rPr lang="en-GB" dirty="0" smtClean="0"/>
              <a:t>;</a:t>
            </a:r>
          </a:p>
          <a:p>
            <a:pPr lvl="1"/>
            <a:r>
              <a:rPr lang="en-GB" sz="2400" dirty="0" smtClean="0"/>
              <a:t>Responses </a:t>
            </a:r>
            <a:r>
              <a:rPr lang="en-GB" sz="2400" dirty="0"/>
              <a:t>suggested that partners knew less about other partners’ tasks – natural finding but maybe for consideration increasing information about all tasks;</a:t>
            </a:r>
          </a:p>
          <a:p>
            <a:pPr lvl="1"/>
            <a:r>
              <a:rPr lang="en-GB" sz="2400" dirty="0"/>
              <a:t>“Project is well presented in the media” – although still averaged 4.49, this was lower than other statements;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69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/>
          <a:lstStyle/>
          <a:p>
            <a:r>
              <a:rPr lang="en-GB" dirty="0" smtClean="0"/>
              <a:t>Internal Quality Audit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SMS Implementation – averages for the three statements all improved from 2017 – and now all in the excellent category;</a:t>
            </a:r>
          </a:p>
          <a:p>
            <a:r>
              <a:rPr lang="en-GB" dirty="0" smtClean="0"/>
              <a:t>But still lower than results from other categories;</a:t>
            </a:r>
            <a:endParaRPr lang="en-GB" sz="2400" dirty="0" smtClean="0"/>
          </a:p>
          <a:p>
            <a:endParaRPr lang="en-GB" dirty="0"/>
          </a:p>
          <a:p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3080824"/>
            <a:ext cx="5059125" cy="3040857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094271"/>
            <a:ext cx="3200400" cy="338272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Participation in SMS</a:t>
            </a:r>
          </a:p>
          <a:p>
            <a:r>
              <a:rPr lang="en-GB" dirty="0" smtClean="0"/>
              <a:t>Realise that this may be a bit delayed – strategy for improvement;</a:t>
            </a:r>
          </a:p>
          <a:p>
            <a:r>
              <a:rPr lang="en-GB" dirty="0" smtClean="0"/>
              <a:t>But also whether all read the question as applicable – lowest response rate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3019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External Quality Audit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00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</p:spPr>
        <p:txBody>
          <a:bodyPr/>
          <a:lstStyle/>
          <a:p>
            <a:r>
              <a:rPr lang="en-GB" dirty="0" smtClean="0"/>
              <a:t>Some 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In general, there are some points of commendation and the report details the projects achievements to date;</a:t>
            </a:r>
          </a:p>
          <a:p>
            <a:r>
              <a:rPr lang="en-GB" sz="2000" dirty="0" smtClean="0"/>
              <a:t>Very detailed and comprehensive descriptions of the project, its aims and the process of realisation;</a:t>
            </a:r>
          </a:p>
          <a:p>
            <a:r>
              <a:rPr lang="en-GB" sz="2000" dirty="0" smtClean="0"/>
              <a:t>Praised the relevance of the project for addressing real and timely issues;</a:t>
            </a:r>
          </a:p>
          <a:p>
            <a:r>
              <a:rPr lang="en-GB" sz="2000" dirty="0" smtClean="0"/>
              <a:t>Highlights that they believe that the project is on track for meeting the objectives on time;</a:t>
            </a:r>
          </a:p>
          <a:p>
            <a:r>
              <a:rPr lang="en-GB" sz="2000" dirty="0" smtClean="0"/>
              <a:t>High level and comprehensive reporting and all realised activities are well documented and shared on the project website;</a:t>
            </a:r>
          </a:p>
          <a:p>
            <a:r>
              <a:rPr lang="en-GB" sz="2000" dirty="0" smtClean="0"/>
              <a:t>All the public documentation is transparent on the web site which is commended as being very functional and regularly updated;</a:t>
            </a:r>
          </a:p>
          <a:p>
            <a:r>
              <a:rPr lang="en-GB" sz="2000" dirty="0" smtClean="0"/>
              <a:t>…..now to discuss some of the recommendations – discuss whether these are within the scope of the project and how to address them;</a:t>
            </a:r>
          </a:p>
          <a:p>
            <a:r>
              <a:rPr lang="en-GB" sz="2000" dirty="0" smtClean="0"/>
              <a:t>Project – has add-on project values.  WB partners creating International Relations Offices and associated documentation.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13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983</Words>
  <Application>Microsoft Office PowerPoint</Application>
  <PresentationFormat>On-screen Show (4:3)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Book Antiqua</vt:lpstr>
      <vt:lpstr>Calibri</vt:lpstr>
      <vt:lpstr>Office Theme</vt:lpstr>
      <vt:lpstr>PowerPoint Presentation</vt:lpstr>
      <vt:lpstr>WP Self Assessment reports (Annex Q)</vt:lpstr>
      <vt:lpstr>Partner Self-Assessment reports (Annex R)</vt:lpstr>
      <vt:lpstr>Deliverable reporting (Annex S)</vt:lpstr>
      <vt:lpstr>Internal Quality Audit</vt:lpstr>
      <vt:lpstr>Internal Quality Audit</vt:lpstr>
      <vt:lpstr>Internal Quality Audit</vt:lpstr>
      <vt:lpstr>External Quality Audit</vt:lpstr>
      <vt:lpstr>Some commendations</vt:lpstr>
      <vt:lpstr>Some recommendations</vt:lpstr>
      <vt:lpstr>Some recommendations</vt:lpstr>
      <vt:lpstr>Some 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Sally Priest</cp:lastModifiedBy>
  <cp:revision>75</cp:revision>
  <dcterms:created xsi:type="dcterms:W3CDTF">2006-08-16T00:00:00Z</dcterms:created>
  <dcterms:modified xsi:type="dcterms:W3CDTF">2018-09-06T06:35:22Z</dcterms:modified>
</cp:coreProperties>
</file>